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sldIdLst>
    <p:sldId id="267" r:id="rId5"/>
    <p:sldId id="279" r:id="rId6"/>
    <p:sldId id="280" r:id="rId7"/>
    <p:sldId id="283" r:id="rId8"/>
    <p:sldId id="282" r:id="rId9"/>
    <p:sldId id="281" r:id="rId10"/>
    <p:sldId id="278" r:id="rId11"/>
    <p:sldId id="277" r:id="rId12"/>
  </p:sldIdLst>
  <p:sldSz cx="9144000" cy="6858000" type="screen4x3"/>
  <p:notesSz cx="6858000" cy="9144000"/>
  <p:embeddedFontLst>
    <p:embeddedFont>
      <p:font typeface="Acumin Pro Condensed Semibold" panose="020B0604020202020204" charset="0"/>
      <p:regular r:id="rId14"/>
      <p:bold r:id="rId15"/>
      <p:italic r:id="rId16"/>
      <p:boldItalic r:id="rId17"/>
    </p:embeddedFont>
    <p:embeddedFont>
      <p:font typeface="Acumin Pro Medium" panose="020B0604020202020204" charset="0"/>
      <p:regular r:id="rId18"/>
      <p:italic r:id="rId19"/>
    </p:embeddedFont>
    <p:embeddedFont>
      <p:font typeface="Franklin Gothic Book" panose="020B0503020102020204" pitchFamily="34" charset="0"/>
      <p:regular r:id="rId20"/>
      <p:italic r:id="rId21"/>
    </p:embeddedFont>
    <p:embeddedFont>
      <p:font typeface="Franklin Gothic Medium" panose="020B0603020102020204" pitchFamily="34" charset="0"/>
      <p:regular r:id="rId22"/>
      <p:italic r:id="rId23"/>
    </p:embeddedFont>
    <p:embeddedFont>
      <p:font typeface="Franklin Gothic Medium Cond" panose="020B0606030402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7"/>
    <p:restoredTop sz="94692"/>
  </p:normalViewPr>
  <p:slideViewPr>
    <p:cSldViewPr snapToGrid="0">
      <p:cViewPr varScale="1">
        <p:scale>
          <a:sx n="76" d="100"/>
          <a:sy n="76" d="100"/>
        </p:scale>
        <p:origin x="868" y="56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2BBC47-D7E9-E849-BE67-7366DB4087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D58084-BB32-E44F-B6BE-79DC4BE0E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4C2680-37A6-C442-ACC9-0E1A4F33F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DB49B-3FD4-EF4C-B023-17613C9AF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F4890-83F2-1B4C-9129-0943FD5BE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06DF57-624C-3D4C-9311-96AE05CC4C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166CBA-B0A5-A540-9E01-87761E8E4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31A4A5-899F-8948-AFF2-A9EECA71D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CE55CF-AD39-6942-BAFD-73E57A01F7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cumin Pro" panose="020B0504020202020204" pitchFamily="34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389377-4D07-D241-8D0E-8A871D181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5953857" y="1315895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3315718" y="1315896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677578" y="1315897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629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458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963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791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4102" y="143391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931" y="4043274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6F49F-59AA-23FB-4600-EC4D944973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458" y="2040673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6E053-97C0-F5A8-A5C6-62806699EAD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464791" y="2040672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23F7D4-DD74-2A27-4C24-052C4575CCD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102931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7476EE-9BD3-9249-BC1B-491B99321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34E1-E044-0445-842B-2F1F9D1C9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11DA62-F518-7447-BD47-16E2421CC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76A537-883F-374A-AD56-EC40D0520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DBD18-96E0-3342-A809-2FF851196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5"/>
            <a:ext cx="4936211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1FF41-B1B2-D04A-8A0A-A90E99816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44E4A-5B5C-3341-99E5-E104859854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7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9E352-9704-594E-BAD1-167251E51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134" y="5839622"/>
            <a:ext cx="4062046" cy="4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 fontAlgn="b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BCA5A-C755-0E4A-878C-D1822540E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26450-0A2C-4A4B-95A5-6E0D1BC45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317D3B-55CD-0048-B746-CB10A28D4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76393-33C8-0244-A117-D97655079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EEFC3C-29D1-EA4A-9C0C-4952B6183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896B7-E91D-CD4D-A891-824CE769B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103" y="6253670"/>
            <a:ext cx="3281538" cy="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61174" y="6295058"/>
            <a:ext cx="1339925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pPr algn="r"/>
            <a:r>
              <a:rPr lang="en-US" dirty="0"/>
              <a:t>3/31/23            </a:t>
            </a:r>
            <a:fld id="{9F076166-0C3B-2C4F-B933-99EF0896CC3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</p:sldLayoutIdLst>
  <p:hf sldNum="0" hdr="0" dt="0"/>
  <p:txStyles>
    <p:titleStyle>
      <a:lvl1pPr algn="l" defTabSz="685800" rtl="0" eaLnBrk="1" fontAlgn="b" latinLnBrk="0" hangingPunct="1">
        <a:lnSpc>
          <a:spcPct val="90000"/>
        </a:lnSpc>
        <a:spcBef>
          <a:spcPct val="0"/>
        </a:spcBef>
        <a:buNone/>
        <a:defRPr lang="en-US" sz="36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duino.github.io/ArduinoAI/NiclaSenseME-dashboard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cumin Pro Condensed Semibold" panose="020B0506020202020204" pitchFamily="34" charset="77"/>
              </a:rPr>
              <a:t>Week 0</a:t>
            </a:r>
            <a:r>
              <a:rPr lang="en-US" dirty="0"/>
              <a:t>7</a:t>
            </a:r>
            <a:endParaRPr lang="en-US" b="1" dirty="0">
              <a:latin typeface="Acumin Pro Condensed Semibold" panose="020B0506020202020204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Keel Bone Chicken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10/03/2025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D8EB3F-62C8-9AC5-2CE0-70DBBE67B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Progress &amp; issues faced this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1C29-FDCE-BED1-CD5A-C89760CA9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Got Bluetooth Connection working over Nicla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and soldered development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remote operation of 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Schematic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583019-436C-2C67-C2A5-1274BCF9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98AA-5631-3872-C08C-B7AA27779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4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BE8E9E-A177-4AA8-3975-5398511E06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Able to connect with Arduino Nicla Sense over Bluetooth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6039E-8B2C-E2EB-A118-99C42FE9A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 basic BLE functionality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GitHub repository to make modifications for specific application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https://github.com/arduino/ArduinoAI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view on Web Browser: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https://arduino.github.io/ArduinoAI/NiclaSenseME-dashboard/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https://docs.arduino.cc/tutorials/nicla-sense-me/web-ble-dashboard/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EE5AD0-2CBF-F4A3-2EE0-72965036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Connectivity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7DF53-288C-9709-444C-4F6A351062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2E0C8-3E05-DA49-5B7F-099FF760F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36" y="3429000"/>
            <a:ext cx="4571999" cy="3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B4851-E052-9451-3591-6B43EC96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r>
              <a:rPr lang="en-US" dirty="0"/>
              <a:t>Battery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B8C7F-ED47-B230-6583-8A460BFD0D1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code (implemented)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battery operation tested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E89F0-BB91-3ACF-3EF4-53E71D711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07" y="1470226"/>
            <a:ext cx="4069232" cy="1363192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694770-9E95-0541-EA21-F69A4145F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>
            <a:normAutofit/>
          </a:bodyPr>
          <a:lstStyle/>
          <a:p>
            <a:r>
              <a:rPr lang="en-US" dirty="0"/>
              <a:t>Battery Implemented for Remote Operation with Nicla Sense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3AB3-9408-3AAC-7A30-DFF5F49D46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461174" y="6295058"/>
            <a:ext cx="1339925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3/31/23            ‹4›</a:t>
            </a:r>
          </a:p>
        </p:txBody>
      </p:sp>
      <p:pic>
        <p:nvPicPr>
          <p:cNvPr id="9" name="IMG_1045">
            <a:hlinkClick r:id="" action="ppaction://media"/>
            <a:extLst>
              <a:ext uri="{FF2B5EF4-FFF2-40B4-BE49-F238E27FC236}">
                <a16:creationId xmlns:a16="http://schemas.microsoft.com/office/drawing/2014/main" id="{D972DB17-1E3E-9A87-5AD2-127D072E1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530350" y="1796143"/>
            <a:ext cx="3048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D4EB36-D786-8773-0A74-0D56D8134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Added Rechargeable Battery IC Circuit + 64 MB Flash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4C72D-11FB-E9E9-A5BD-AD2C11A02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Battery Management IC: TP4056 (Lifetime during charges ~10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Flash IC: APS6404L-3SQR QSPI PSRAM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Layout &amp;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A0C291-9C0F-6910-F174-8D8303C6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91A2-27D5-9267-DBDF-C7D57BEF6E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 dirty="0"/>
              <a:t>3/31/23            ‹5›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AF3E6-17A8-48D8-7908-A85D6D415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09" y="1928045"/>
            <a:ext cx="2098692" cy="2066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DFAC5-074F-CB36-3568-2616E8A0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1" y="3994098"/>
            <a:ext cx="6070600" cy="233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088E-15EE-8858-927A-1122A44D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0" y="2718844"/>
            <a:ext cx="2569881" cy="3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small electronic device with wires&#10;&#10;AI-generated content may be incorrect.">
            <a:extLst>
              <a:ext uri="{FF2B5EF4-FFF2-40B4-BE49-F238E27FC236}">
                <a16:creationId xmlns:a16="http://schemas.microsoft.com/office/drawing/2014/main" id="{3980BBD7-14C8-9FF7-3EC9-A20128F790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468" b="32468"/>
          <a:stretch>
            <a:fillRect/>
          </a:stretch>
        </p:blipFill>
        <p:spPr>
          <a:xfrm>
            <a:off x="350838" y="1543050"/>
            <a:ext cx="4397375" cy="20558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37DDE-B424-844A-4A83-6BF00F64A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/>
          <a:p>
            <a:r>
              <a:rPr lang="en-US" dirty="0"/>
              <a:t>Routing needs to be completed: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Soldering complete for development board: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currently too large for device (Looking into smaller batteries)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91649511-C4E4-E0EA-6DC3-128C7A4F2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/>
          <a:lstStyle/>
          <a:p>
            <a:r>
              <a:rPr lang="en-US" dirty="0"/>
              <a:t>PCB Changes</a:t>
            </a:r>
          </a:p>
        </p:txBody>
      </p:sp>
      <p:pic>
        <p:nvPicPr>
          <p:cNvPr id="11" name="Picture 10" descr="A small black circuit board&#10;&#10;AI-generated content may be incorrect.">
            <a:extLst>
              <a:ext uri="{FF2B5EF4-FFF2-40B4-BE49-F238E27FC236}">
                <a16:creationId xmlns:a16="http://schemas.microsoft.com/office/drawing/2014/main" id="{BC018B75-665C-C72A-DD91-B3A20750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54" r="-7" b="10167"/>
          <a:stretch>
            <a:fillRect/>
          </a:stretch>
        </p:blipFill>
        <p:spPr>
          <a:xfrm>
            <a:off x="2614933" y="3795305"/>
            <a:ext cx="2133141" cy="2055591"/>
          </a:xfrm>
          <a:prstGeom prst="rect">
            <a:avLst/>
          </a:prstGeom>
          <a:noFill/>
        </p:spPr>
      </p:pic>
      <p:pic>
        <p:nvPicPr>
          <p:cNvPr id="13" name="Picture 12" descr="A small black square object on a blue surface&#10;&#10;AI-generated content may be incorrect.">
            <a:extLst>
              <a:ext uri="{FF2B5EF4-FFF2-40B4-BE49-F238E27FC236}">
                <a16:creationId xmlns:a16="http://schemas.microsoft.com/office/drawing/2014/main" id="{09EA63F2-556A-AE52-5854-744C0E0C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32" r="-7" b="17590"/>
          <a:stretch>
            <a:fillRect/>
          </a:stretch>
        </p:blipFill>
        <p:spPr>
          <a:xfrm>
            <a:off x="351065" y="3795304"/>
            <a:ext cx="2133141" cy="2055592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0368F-0DC0-90F8-EE34-4430C2D61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954291"/>
            <a:ext cx="8458200" cy="365760"/>
          </a:xfrm>
        </p:spPr>
        <p:txBody>
          <a:bodyPr>
            <a:normAutofit/>
          </a:bodyPr>
          <a:lstStyle/>
          <a:p>
            <a:r>
              <a:rPr lang="en-US" dirty="0"/>
              <a:t>All IC(s) placed on current PCB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F335E-CF3E-A0D2-EE80-8E2E9BD664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461174" y="6295058"/>
            <a:ext cx="1339925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3/31/23            ‹6›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D5E88A5-3B7B-51EB-4298-6BCA63F7E5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2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29CAD-3B43-3BC0-D2EC-A53874ABB8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Blockers &amp; brief summary of next week’s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87380-04A3-DD16-EAB3-0921830BD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 to find a smaller area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Battery: Li-Polymer 503035 500mAh 3.7V with PCM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35 mm x 30 mm (Need 22.86 mm x 22.86 mm)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Rechargable</a:t>
            </a:r>
            <a:r>
              <a:rPr lang="en-US" dirty="0"/>
              <a:t>, but very large size: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for short male pin headers (Minimize size)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D02411-52BC-0A6C-B958-234593BB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B307-58AA-C3F2-0BBB-500351B01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40DB1-6988-B230-6D49-156A7E27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64" y="3957644"/>
            <a:ext cx="4697835" cy="1614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FE654-1B49-4B33-26B9-382547F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2" y="1543323"/>
            <a:ext cx="1486175" cy="1988664"/>
          </a:xfrm>
          <a:prstGeom prst="rect">
            <a:avLst/>
          </a:prstGeom>
        </p:spPr>
      </p:pic>
      <p:pic>
        <p:nvPicPr>
          <p:cNvPr id="1026" name="Picture 2" descr="PEC18SADN, PEC18SAEN">
            <a:extLst>
              <a:ext uri="{FF2B5EF4-FFF2-40B4-BE49-F238E27FC236}">
                <a16:creationId xmlns:a16="http://schemas.microsoft.com/office/drawing/2014/main" id="{4F294DBA-C889-0A0A-E474-38B838BA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3" y="4241933"/>
            <a:ext cx="1563149" cy="15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Purdue Polytechnic Institute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Standard-20230329" id="{27BFFCF5-3893-564F-9D79-7211049AF84A}" vid="{DA483483-262C-8944-9745-BAAE73176D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DE0D6C-581B-4814-98E7-EF172D5D46A1}">
  <ds:schemaRefs>
    <ds:schemaRef ds:uri="http://schemas.microsoft.com/office/2006/documentManagement/types"/>
    <ds:schemaRef ds:uri="http://schemas.microsoft.com/office/2006/metadata/properties"/>
    <ds:schemaRef ds:uri="37af3f4b-4b66-46f9-8456-831d9bc3e737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d6656b4d-3fa0-4709-acfb-d5e813445d1e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8511</TotalTime>
  <Words>270</Words>
  <Application>Microsoft Office PowerPoint</Application>
  <PresentationFormat>On-screen Show (4:3)</PresentationFormat>
  <Paragraphs>47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Franklin Gothic Medium Cond</vt:lpstr>
      <vt:lpstr>Acumin Pro Medium</vt:lpstr>
      <vt:lpstr>Calibri</vt:lpstr>
      <vt:lpstr>Acumin Pro Condensed Semibold</vt:lpstr>
      <vt:lpstr>Acumin Pro</vt:lpstr>
      <vt:lpstr>Acumin Pro Semibold</vt:lpstr>
      <vt:lpstr>Wingdings</vt:lpstr>
      <vt:lpstr>Franklin Gothic Medium</vt:lpstr>
      <vt:lpstr>Franklin Gothic Book</vt:lpstr>
      <vt:lpstr>Arial</vt:lpstr>
      <vt:lpstr>Office Theme</vt:lpstr>
      <vt:lpstr>Week 07</vt:lpstr>
      <vt:lpstr>This Week</vt:lpstr>
      <vt:lpstr>Bluetooth Connectivity</vt:lpstr>
      <vt:lpstr>Battery </vt:lpstr>
      <vt:lpstr>Schematic Changes</vt:lpstr>
      <vt:lpstr>PCB Changes</vt:lpstr>
      <vt:lpstr>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Nathan Mingkuan Huang</cp:lastModifiedBy>
  <cp:revision>39</cp:revision>
  <dcterms:created xsi:type="dcterms:W3CDTF">2023-02-16T02:16:06Z</dcterms:created>
  <dcterms:modified xsi:type="dcterms:W3CDTF">2025-10-06T14:58:51Z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